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0"/>
  </p:notesMasterIdLst>
  <p:sldIdLst>
    <p:sldId id="270" r:id="rId2"/>
    <p:sldId id="325" r:id="rId3"/>
    <p:sldId id="330" r:id="rId4"/>
    <p:sldId id="258" r:id="rId5"/>
    <p:sldId id="328" r:id="rId6"/>
    <p:sldId id="311" r:id="rId7"/>
    <p:sldId id="331" r:id="rId8"/>
    <p:sldId id="32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56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FF"/>
    <a:srgbClr val="8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807"/>
  </p:normalViewPr>
  <p:slideViewPr>
    <p:cSldViewPr snapToGrid="0" snapToObjects="1">
      <p:cViewPr varScale="1">
        <p:scale>
          <a:sx n="124" d="100"/>
          <a:sy n="124" d="100"/>
        </p:scale>
        <p:origin x="1824" y="176"/>
      </p:cViewPr>
      <p:guideLst>
        <p:guide orient="horz" pos="482"/>
        <p:guide pos="56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Arkusz_programu_Microsoft_Excel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3"/>
      <c:rotY val="3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4288092113746E-2"/>
          <c:y val="0"/>
          <c:w val="0.96594061307311996"/>
          <c:h val="0.7799855042690370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Bydgoszcz</c:v>
                </c:pt>
              </c:strCache>
            </c:strRef>
          </c:tx>
          <c:spPr>
            <a:solidFill>
              <a:srgbClr val="00FFFF"/>
            </a:solidFill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616-8A48-9E2C-7CF601C6A174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616-8A48-9E2C-7CF601C6A174}"/>
              </c:ext>
            </c:extLst>
          </c:dPt>
          <c:dLbls>
            <c:dLbl>
              <c:idx val="0"/>
              <c:layout>
                <c:manualLayout>
                  <c:x val="5.55555616311856E-3"/>
                  <c:y val="-0.1153708110526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616-8A48-9E2C-7CF601C6A174}"/>
                </c:ext>
              </c:extLst>
            </c:dLbl>
            <c:dLbl>
              <c:idx val="1"/>
              <c:layout>
                <c:manualLayout>
                  <c:x val="-2.7778874429010801E-3"/>
                  <c:y val="-0.1922694122097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16-8A48-9E2C-7CF601C6A174}"/>
                </c:ext>
              </c:extLst>
            </c:dLbl>
            <c:dLbl>
              <c:idx val="2"/>
              <c:layout>
                <c:manualLayout>
                  <c:x val="2.77777808155928E-3"/>
                  <c:y val="-0.198780240086248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616-8A48-9E2C-7CF601C6A174}"/>
                </c:ext>
              </c:extLst>
            </c:dLbl>
            <c:dLbl>
              <c:idx val="3"/>
              <c:layout>
                <c:manualLayout>
                  <c:x val="1.3888890407795899E-3"/>
                  <c:y val="-0.2003854195603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616-8A48-9E2C-7CF601C6A174}"/>
                </c:ext>
              </c:extLst>
            </c:dLbl>
            <c:dLbl>
              <c:idx val="4"/>
              <c:layout>
                <c:manualLayout>
                  <c:x val="-1.3888890407796413E-3"/>
                  <c:y val="-0.230741113009284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616-8A48-9E2C-7CF601C6A174}"/>
                </c:ext>
              </c:extLst>
            </c:dLbl>
            <c:dLbl>
              <c:idx val="5"/>
              <c:layout>
                <c:manualLayout>
                  <c:x val="-1.3888890407797432E-3"/>
                  <c:y val="-0.234363500265323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616-8A48-9E2C-7CF601C6A174}"/>
                </c:ext>
              </c:extLst>
            </c:dLbl>
            <c:dLbl>
              <c:idx val="6"/>
              <c:layout>
                <c:manualLayout>
                  <c:x val="1.3888890407796413E-3"/>
                  <c:y val="-0.187500201517139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616-8A48-9E2C-7CF601C6A174}"/>
                </c:ext>
              </c:extLst>
            </c:dLbl>
            <c:dLbl>
              <c:idx val="7"/>
              <c:layout>
                <c:manualLayout>
                  <c:x val="2.77777808155928E-3"/>
                  <c:y val="-0.141985682246087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616-8A48-9E2C-7CF601C6A174}"/>
                </c:ext>
              </c:extLst>
            </c:dLbl>
            <c:dLbl>
              <c:idx val="8"/>
              <c:layout>
                <c:manualLayout>
                  <c:x val="-1.3888890407797432E-3"/>
                  <c:y val="-0.116379330094238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616-8A48-9E2C-7CF601C6A174}"/>
                </c:ext>
              </c:extLst>
            </c:dLbl>
            <c:dLbl>
              <c:idx val="9"/>
              <c:layout>
                <c:manualLayout>
                  <c:x val="2.7776687202173871E-3"/>
                  <c:y val="-9.9275573458385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616-8A48-9E2C-7CF601C6A174}"/>
                </c:ext>
              </c:extLst>
            </c:dLbl>
            <c:dLbl>
              <c:idx val="10"/>
              <c:layout>
                <c:manualLayout>
                  <c:x val="1.0185068640268601E-16"/>
                  <c:y val="-9.3085125876429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616-8A48-9E2C-7CF601C6A174}"/>
                </c:ext>
              </c:extLst>
            </c:dLbl>
            <c:dLbl>
              <c:idx val="11"/>
              <c:layout>
                <c:manualLayout>
                  <c:x val="-2.7777780815593845E-3"/>
                  <c:y val="-6.43112890835068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027784233134761E-2"/>
                      <c:h val="8.184277115170564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7616-8A48-9E2C-7CF601C6A174}"/>
                </c:ext>
              </c:extLst>
            </c:dLbl>
            <c:dLbl>
              <c:idx val="12"/>
              <c:layout>
                <c:manualLayout>
                  <c:x val="-1.09361341793673E-7"/>
                  <c:y val="-8.92104006641758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027784233134761E-2"/>
                      <c:h val="7.75324255926597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7616-8A48-9E2C-7CF601C6A174}"/>
                </c:ext>
              </c:extLst>
            </c:dLbl>
            <c:dLbl>
              <c:idx val="13"/>
              <c:layout>
                <c:manualLayout>
                  <c:x val="0"/>
                  <c:y val="-5.7272613574635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616-8A48-9E2C-7CF601C6A174}"/>
                </c:ext>
              </c:extLst>
            </c:dLbl>
            <c:dLbl>
              <c:idx val="14"/>
              <c:layout>
                <c:manualLayout>
                  <c:x val="-2.7777780815592826E-3"/>
                  <c:y val="-4.8330852621988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616-8A48-9E2C-7CF601C6A174}"/>
                </c:ext>
              </c:extLst>
            </c:dLbl>
            <c:dLbl>
              <c:idx val="15"/>
              <c:layout>
                <c:manualLayout>
                  <c:x val="-4.1666671223389243E-3"/>
                  <c:y val="-4.4410304848341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88894727569414E-2"/>
                      <c:h val="6.364225217931240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616-8A48-9E2C-7CF601C6A174}"/>
                </c:ext>
              </c:extLst>
            </c:dLbl>
            <c:dLbl>
              <c:idx val="16"/>
              <c:layout>
                <c:manualLayout>
                  <c:x val="-5.5555561631185652E-3"/>
                  <c:y val="-4.93397110609067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88894727569414E-2"/>
                      <c:h val="4.42456971636059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7616-8A48-9E2C-7CF601C6A1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Arkusz1!$A$2:$A$19</c:f>
              <c:strCach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strCache>
            </c:strRef>
          </c:cat>
          <c:val>
            <c:numRef>
              <c:f>Arkusz1!$B$2:$B$19</c:f>
              <c:numCache>
                <c:formatCode>General</c:formatCode>
                <c:ptCount val="18"/>
                <c:pt idx="0">
                  <c:v>8139</c:v>
                </c:pt>
                <c:pt idx="1">
                  <c:v>12374</c:v>
                </c:pt>
                <c:pt idx="2">
                  <c:v>13043</c:v>
                </c:pt>
                <c:pt idx="3">
                  <c:v>12886</c:v>
                </c:pt>
                <c:pt idx="4">
                  <c:v>13917</c:v>
                </c:pt>
                <c:pt idx="5">
                  <c:v>14233</c:v>
                </c:pt>
                <c:pt idx="6">
                  <c:v>12114</c:v>
                </c:pt>
                <c:pt idx="7">
                  <c:v>8803</c:v>
                </c:pt>
                <c:pt idx="8">
                  <c:v>8012</c:v>
                </c:pt>
                <c:pt idx="9">
                  <c:v>6560</c:v>
                </c:pt>
                <c:pt idx="10">
                  <c:v>5982</c:v>
                </c:pt>
                <c:pt idx="11">
                  <c:v>4773</c:v>
                </c:pt>
                <c:pt idx="12">
                  <c:v>5822</c:v>
                </c:pt>
                <c:pt idx="13">
                  <c:v>4102</c:v>
                </c:pt>
                <c:pt idx="14">
                  <c:v>3631</c:v>
                </c:pt>
                <c:pt idx="15">
                  <c:v>3505</c:v>
                </c:pt>
                <c:pt idx="16">
                  <c:v>3613</c:v>
                </c:pt>
                <c:pt idx="17">
                  <c:v>3915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7616-8A48-9E2C-7CF601C6A17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Powiat Bydg.</c:v>
                </c:pt>
              </c:strCache>
            </c:strRef>
          </c:tx>
          <c:spPr>
            <a:solidFill>
              <a:srgbClr val="80FF00"/>
            </a:solidFill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7616-8A48-9E2C-7CF601C6A174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3-7616-8A48-9E2C-7CF601C6A174}"/>
              </c:ext>
            </c:extLst>
          </c:dPt>
          <c:dLbls>
            <c:dLbl>
              <c:idx val="0"/>
              <c:layout>
                <c:manualLayout>
                  <c:x val="2.7776687202174799E-3"/>
                  <c:y val="-1.87087664113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616-8A48-9E2C-7CF601C6A174}"/>
                </c:ext>
              </c:extLst>
            </c:dLbl>
            <c:dLbl>
              <c:idx val="1"/>
              <c:layout>
                <c:manualLayout>
                  <c:x val="-1.38888904077964E-3"/>
                  <c:y val="-4.5212775425694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616-8A48-9E2C-7CF601C6A174}"/>
                </c:ext>
              </c:extLst>
            </c:dLbl>
            <c:dLbl>
              <c:idx val="2"/>
              <c:layout>
                <c:manualLayout>
                  <c:x val="-2.54626716006716E-17"/>
                  <c:y val="-4.7872350450735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7616-8A48-9E2C-7CF601C6A174}"/>
                </c:ext>
              </c:extLst>
            </c:dLbl>
            <c:dLbl>
              <c:idx val="3"/>
              <c:layout>
                <c:manualLayout>
                  <c:x val="-5.09253432013432E-17"/>
                  <c:y val="-5.3191500500816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616-8A48-9E2C-7CF601C6A174}"/>
                </c:ext>
              </c:extLst>
            </c:dLbl>
            <c:dLbl>
              <c:idx val="4"/>
              <c:layout>
                <c:manualLayout>
                  <c:x val="1.38888904077964E-3"/>
                  <c:y val="-5.5851075525857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7616-8A48-9E2C-7CF601C6A174}"/>
                </c:ext>
              </c:extLst>
            </c:dLbl>
            <c:dLbl>
              <c:idx val="5"/>
              <c:layout>
                <c:manualLayout>
                  <c:x val="2.77777808155928E-3"/>
                  <c:y val="-5.31915005008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7616-8A48-9E2C-7CF601C6A174}"/>
                </c:ext>
              </c:extLst>
            </c:dLbl>
            <c:dLbl>
              <c:idx val="6"/>
              <c:layout>
                <c:manualLayout>
                  <c:x val="2.7777780815592301E-3"/>
                  <c:y val="-5.5851075525857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7616-8A48-9E2C-7CF601C6A174}"/>
                </c:ext>
              </c:extLst>
            </c:dLbl>
            <c:dLbl>
              <c:idx val="7"/>
              <c:layout>
                <c:manualLayout>
                  <c:x val="2.77777808155928E-3"/>
                  <c:y val="-4.888118532466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7616-8A48-9E2C-7CF601C6A174}"/>
                </c:ext>
              </c:extLst>
            </c:dLbl>
            <c:dLbl>
              <c:idx val="9"/>
              <c:layout>
                <c:manualLayout>
                  <c:x val="2.7777780815591798E-3"/>
                  <c:y val="-2.30191119703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7616-8A48-9E2C-7CF601C6A174}"/>
                </c:ext>
              </c:extLst>
            </c:dLbl>
            <c:dLbl>
              <c:idx val="10"/>
              <c:layout>
                <c:manualLayout>
                  <c:x val="-1.0185068640268645E-16"/>
                  <c:y val="-1.5040390822765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7616-8A48-9E2C-7CF601C6A174}"/>
                </c:ext>
              </c:extLst>
            </c:dLbl>
            <c:dLbl>
              <c:idx val="11"/>
              <c:layout>
                <c:manualLayout>
                  <c:x val="-2.7777780815593845E-3"/>
                  <c:y val="-1.0867501165405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7616-8A48-9E2C-7CF601C6A174}"/>
                </c:ext>
              </c:extLst>
            </c:dLbl>
            <c:dLbl>
              <c:idx val="12"/>
              <c:layout>
                <c:manualLayout>
                  <c:x val="2.7777780815592826E-3"/>
                  <c:y val="-2.531174065159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7616-8A48-9E2C-7CF601C6A174}"/>
                </c:ext>
              </c:extLst>
            </c:dLbl>
            <c:dLbl>
              <c:idx val="13"/>
              <c:layout>
                <c:manualLayout>
                  <c:x val="0"/>
                  <c:y val="-2.75132411609491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7616-8A48-9E2C-7CF601C6A174}"/>
                </c:ext>
              </c:extLst>
            </c:dLbl>
            <c:dLbl>
              <c:idx val="14"/>
              <c:layout>
                <c:manualLayout>
                  <c:x val="-1.3888890407796413E-3"/>
                  <c:y val="5.503327026765268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7616-8A48-9E2C-7CF601C6A174}"/>
                </c:ext>
              </c:extLst>
            </c:dLbl>
            <c:dLbl>
              <c:idx val="15"/>
              <c:layout>
                <c:manualLayout>
                  <c:x val="-4.1666671223389243E-3"/>
                  <c:y val="-2.75123926677296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88894727569414E-2"/>
                      <c:h val="3.5625006045514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7616-8A48-9E2C-7CF601C6A174}"/>
                </c:ext>
              </c:extLst>
            </c:dLbl>
            <c:dLbl>
              <c:idx val="16"/>
              <c:layout>
                <c:manualLayout>
                  <c:x val="-5.5555561631185652E-3"/>
                  <c:y val="-5.961513365719754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7616-8A48-9E2C-7CF601C6A1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Arkusz1!$A$2:$A$19</c:f>
              <c:strCach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strCache>
            </c:strRef>
          </c:cat>
          <c:val>
            <c:numRef>
              <c:f>Arkusz1!$C$2:$C$19</c:f>
              <c:numCache>
                <c:formatCode>General</c:formatCode>
                <c:ptCount val="18"/>
                <c:pt idx="0">
                  <c:v>3097</c:v>
                </c:pt>
                <c:pt idx="1">
                  <c:v>4363</c:v>
                </c:pt>
                <c:pt idx="2">
                  <c:v>4677</c:v>
                </c:pt>
                <c:pt idx="3">
                  <c:v>4781</c:v>
                </c:pt>
                <c:pt idx="4">
                  <c:v>5243</c:v>
                </c:pt>
                <c:pt idx="5">
                  <c:v>5460</c:v>
                </c:pt>
                <c:pt idx="6">
                  <c:v>4699</c:v>
                </c:pt>
                <c:pt idx="7">
                  <c:v>3501</c:v>
                </c:pt>
                <c:pt idx="8">
                  <c:v>3152</c:v>
                </c:pt>
                <c:pt idx="9">
                  <c:v>2649</c:v>
                </c:pt>
                <c:pt idx="10">
                  <c:v>2370</c:v>
                </c:pt>
                <c:pt idx="11">
                  <c:v>1769</c:v>
                </c:pt>
                <c:pt idx="12">
                  <c:v>2229</c:v>
                </c:pt>
                <c:pt idx="13">
                  <c:v>1622</c:v>
                </c:pt>
                <c:pt idx="14">
                  <c:v>1423</c:v>
                </c:pt>
                <c:pt idx="15">
                  <c:v>1330</c:v>
                </c:pt>
                <c:pt idx="16">
                  <c:v>1404</c:v>
                </c:pt>
                <c:pt idx="17">
                  <c:v>1458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7616-8A48-9E2C-7CF601C6A1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shape val="box"/>
        <c:axId val="2119042424"/>
        <c:axId val="2119045304"/>
        <c:axId val="0"/>
      </c:bar3DChart>
      <c:catAx>
        <c:axId val="2119042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19045304"/>
        <c:crosses val="autoZero"/>
        <c:auto val="1"/>
        <c:lblAlgn val="ctr"/>
        <c:lblOffset val="100"/>
        <c:noMultiLvlLbl val="0"/>
      </c:catAx>
      <c:valAx>
        <c:axId val="21190453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119042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3131023964460204E-2"/>
          <c:y val="0.83863067448932105"/>
          <c:w val="0.86686897056747303"/>
          <c:h val="0.13893821934194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  <a:scene3d>
          <a:camera prst="orthographicFront"/>
          <a:lightRig rig="threePt" dir="t"/>
        </a:scene3d>
        <a:sp3d/>
      </c:spPr>
    </c:backWall>
    <c:plotArea>
      <c:layout>
        <c:manualLayout>
          <c:layoutTarget val="inner"/>
          <c:xMode val="edge"/>
          <c:yMode val="edge"/>
          <c:x val="4.7867454068241481E-4"/>
          <c:y val="3.6478424591628297E-2"/>
          <c:w val="0.99952132545931738"/>
          <c:h val="0.9635215806357538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12.2024</c:v>
                </c:pt>
              </c:strCache>
            </c:strRef>
          </c:tx>
          <c:spPr>
            <a:solidFill>
              <a:srgbClr val="3366FF"/>
            </a:solidFill>
          </c:spPr>
          <c:invertIfNegative val="0"/>
          <c:dLbls>
            <c:dLbl>
              <c:idx val="0"/>
              <c:layout>
                <c:manualLayout>
                  <c:x val="5.5554468017765682E-3"/>
                  <c:y val="1.8517060367454069E-3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B53-1A40-A5A9-AC367A15DC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Bydgoszcz</c:v>
                </c:pt>
                <c:pt idx="1">
                  <c:v>Powiat bydgoski</c:v>
                </c:pt>
                <c:pt idx="2">
                  <c:v>Koronowo</c:v>
                </c:pt>
                <c:pt idx="3">
                  <c:v>Solec Kuj.</c:v>
                </c:pt>
                <c:pt idx="4">
                  <c:v>Białe Błota</c:v>
                </c:pt>
                <c:pt idx="5">
                  <c:v>Dąbrowa Chełm.</c:v>
                </c:pt>
                <c:pt idx="6">
                  <c:v>Dobrcz</c:v>
                </c:pt>
                <c:pt idx="7">
                  <c:v>Nowa Wieś Wlk.</c:v>
                </c:pt>
                <c:pt idx="8">
                  <c:v>Osielsko</c:v>
                </c:pt>
                <c:pt idx="9">
                  <c:v>Sicienko</c:v>
                </c:pt>
              </c:strCache>
            </c:strRef>
          </c:cat>
          <c:val>
            <c:numRef>
              <c:f>Arkusz1!$B$2:$B$11</c:f>
              <c:numCache>
                <c:formatCode>#,##0</c:formatCode>
                <c:ptCount val="10"/>
                <c:pt idx="0">
                  <c:v>3613</c:v>
                </c:pt>
                <c:pt idx="1">
                  <c:v>1404</c:v>
                </c:pt>
                <c:pt idx="2">
                  <c:v>307</c:v>
                </c:pt>
                <c:pt idx="3">
                  <c:v>181</c:v>
                </c:pt>
                <c:pt idx="4">
                  <c:v>240</c:v>
                </c:pt>
                <c:pt idx="5">
                  <c:v>135</c:v>
                </c:pt>
                <c:pt idx="6">
                  <c:v>145</c:v>
                </c:pt>
                <c:pt idx="7">
                  <c:v>116</c:v>
                </c:pt>
                <c:pt idx="8">
                  <c:v>162</c:v>
                </c:pt>
                <c:pt idx="9">
                  <c:v>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53-1A40-A5A9-AC367A15DC6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12.2025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-7.2222222222222202E-2"/>
                  <c:y val="-3.5185185185185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3-1A40-A5A9-AC367A15DC6D}"/>
                </c:ext>
              </c:extLst>
            </c:dLbl>
            <c:dLbl>
              <c:idx val="1"/>
              <c:layout>
                <c:manualLayout>
                  <c:x val="-6.3888998250218695E-2"/>
                  <c:y val="-3.3333333333333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3-1A40-A5A9-AC367A15DC6D}"/>
                </c:ext>
              </c:extLst>
            </c:dLbl>
            <c:dLbl>
              <c:idx val="2"/>
              <c:layout>
                <c:manualLayout>
                  <c:x val="-5.5555555555555497E-3"/>
                  <c:y val="-1.1111111111111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B53-1A40-A5A9-AC367A15DC6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Bydgoszcz</c:v>
                </c:pt>
                <c:pt idx="1">
                  <c:v>Powiat bydgoski</c:v>
                </c:pt>
                <c:pt idx="2">
                  <c:v>Koronowo</c:v>
                </c:pt>
                <c:pt idx="3">
                  <c:v>Solec Kuj.</c:v>
                </c:pt>
                <c:pt idx="4">
                  <c:v>Białe Błota</c:v>
                </c:pt>
                <c:pt idx="5">
                  <c:v>Dąbrowa Chełm.</c:v>
                </c:pt>
                <c:pt idx="6">
                  <c:v>Dobrcz</c:v>
                </c:pt>
                <c:pt idx="7">
                  <c:v>Nowa Wieś Wlk.</c:v>
                </c:pt>
                <c:pt idx="8">
                  <c:v>Osielsko</c:v>
                </c:pt>
                <c:pt idx="9">
                  <c:v>Sicienko</c:v>
                </c:pt>
              </c:strCache>
            </c:strRef>
          </c:cat>
          <c:val>
            <c:numRef>
              <c:f>Arkusz1!$C$2:$C$11</c:f>
              <c:numCache>
                <c:formatCode>#,##0</c:formatCode>
                <c:ptCount val="10"/>
                <c:pt idx="0">
                  <c:v>3915</c:v>
                </c:pt>
                <c:pt idx="1">
                  <c:v>1458</c:v>
                </c:pt>
                <c:pt idx="2">
                  <c:v>320</c:v>
                </c:pt>
                <c:pt idx="3">
                  <c:v>192</c:v>
                </c:pt>
                <c:pt idx="4">
                  <c:v>249</c:v>
                </c:pt>
                <c:pt idx="5">
                  <c:v>127</c:v>
                </c:pt>
                <c:pt idx="6">
                  <c:v>134</c:v>
                </c:pt>
                <c:pt idx="7">
                  <c:v>134</c:v>
                </c:pt>
                <c:pt idx="8">
                  <c:v>174</c:v>
                </c:pt>
                <c:pt idx="9">
                  <c:v>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B53-1A40-A5A9-AC367A15DC6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Różnica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-4.1665577609971303E-3"/>
                  <c:y val="1.3580090035221325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F8-1A4E-B485-FFA869E0B717}"/>
                </c:ext>
              </c:extLst>
            </c:dLbl>
            <c:dLbl>
              <c:idx val="1"/>
              <c:layout>
                <c:manualLayout>
                  <c:x val="1.3888890407796446E-3"/>
                  <c:y val="-9.2592592592593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A3-8543-9377-5269120DF1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0000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Bydgoszcz</c:v>
                </c:pt>
                <c:pt idx="1">
                  <c:v>Powiat bydgoski</c:v>
                </c:pt>
                <c:pt idx="2">
                  <c:v>Koronowo</c:v>
                </c:pt>
                <c:pt idx="3">
                  <c:v>Solec Kuj.</c:v>
                </c:pt>
                <c:pt idx="4">
                  <c:v>Białe Błota</c:v>
                </c:pt>
                <c:pt idx="5">
                  <c:v>Dąbrowa Chełm.</c:v>
                </c:pt>
                <c:pt idx="6">
                  <c:v>Dobrcz</c:v>
                </c:pt>
                <c:pt idx="7">
                  <c:v>Nowa Wieś Wlk.</c:v>
                </c:pt>
                <c:pt idx="8">
                  <c:v>Osielsko</c:v>
                </c:pt>
                <c:pt idx="9">
                  <c:v>Sicienko</c:v>
                </c:pt>
              </c:strCache>
            </c:strRef>
          </c:cat>
          <c:val>
            <c:numRef>
              <c:f>Arkusz1!$D$2:$D$11</c:f>
              <c:numCache>
                <c:formatCode>#,##0</c:formatCode>
                <c:ptCount val="10"/>
                <c:pt idx="0">
                  <c:v>302</c:v>
                </c:pt>
                <c:pt idx="1">
                  <c:v>54</c:v>
                </c:pt>
                <c:pt idx="2">
                  <c:v>13</c:v>
                </c:pt>
                <c:pt idx="3">
                  <c:v>11</c:v>
                </c:pt>
                <c:pt idx="4">
                  <c:v>9</c:v>
                </c:pt>
                <c:pt idx="5">
                  <c:v>-8</c:v>
                </c:pt>
                <c:pt idx="6">
                  <c:v>-11</c:v>
                </c:pt>
                <c:pt idx="7">
                  <c:v>18</c:v>
                </c:pt>
                <c:pt idx="8">
                  <c:v>12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53-1A40-A5A9-AC367A15DC6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5"/>
        <c:gapDepth val="100"/>
        <c:shape val="cylinder"/>
        <c:axId val="1944269680"/>
        <c:axId val="1944272160"/>
        <c:axId val="0"/>
      </c:bar3DChart>
      <c:catAx>
        <c:axId val="19442696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 rot="0" anchor="b" anchorCtr="1"/>
          <a:lstStyle/>
          <a:p>
            <a:pPr>
              <a:defRPr sz="1200"/>
            </a:pPr>
            <a:endParaRPr lang="pl-PL"/>
          </a:p>
        </c:txPr>
        <c:crossAx val="1944272160"/>
        <c:crosses val="autoZero"/>
        <c:auto val="1"/>
        <c:lblAlgn val="ctr"/>
        <c:lblOffset val="100"/>
        <c:noMultiLvlLbl val="0"/>
      </c:catAx>
      <c:valAx>
        <c:axId val="1944272160"/>
        <c:scaling>
          <c:orientation val="minMax"/>
        </c:scaling>
        <c:delete val="1"/>
        <c:axPos val="b"/>
        <c:numFmt formatCode="#,##0" sourceLinked="1"/>
        <c:majorTickMark val="out"/>
        <c:minorTickMark val="none"/>
        <c:tickLblPos val="nextTo"/>
        <c:crossAx val="1944269680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77261931321084898"/>
          <c:y val="0.43657144940215797"/>
          <c:w val="0.120903762029746"/>
          <c:h val="0.1652519685039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1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Miasto </c:v>
                </c:pt>
              </c:strCache>
            </c:strRef>
          </c:tx>
          <c:spPr>
            <a:solidFill>
              <a:srgbClr val="00FF80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Arkusz1!$A$2:$A$14</c:f>
              <c:strCache>
                <c:ptCount val="13"/>
                <c:pt idx="0">
                  <c:v>12.2013</c:v>
                </c:pt>
                <c:pt idx="1">
                  <c:v>12.2014</c:v>
                </c:pt>
                <c:pt idx="2">
                  <c:v>12.2015</c:v>
                </c:pt>
                <c:pt idx="3">
                  <c:v>12.2016</c:v>
                </c:pt>
                <c:pt idx="4">
                  <c:v>12.2017</c:v>
                </c:pt>
                <c:pt idx="5">
                  <c:v>12.2018</c:v>
                </c:pt>
                <c:pt idx="6">
                  <c:v>12.2019</c:v>
                </c:pt>
                <c:pt idx="7">
                  <c:v>12.2020</c:v>
                </c:pt>
                <c:pt idx="8">
                  <c:v>12.2021</c:v>
                </c:pt>
                <c:pt idx="9">
                  <c:v>12.2022</c:v>
                </c:pt>
                <c:pt idx="10">
                  <c:v>12.2023</c:v>
                </c:pt>
                <c:pt idx="11">
                  <c:v>12.2024</c:v>
                </c:pt>
                <c:pt idx="12">
                  <c:v>12.2025</c:v>
                </c:pt>
              </c:strCache>
            </c:strRef>
          </c:cat>
          <c:val>
            <c:numRef>
              <c:f>Arkusz1!$B$2:$B$14</c:f>
              <c:numCache>
                <c:formatCode>General</c:formatCode>
                <c:ptCount val="13"/>
                <c:pt idx="0">
                  <c:v>845</c:v>
                </c:pt>
                <c:pt idx="1">
                  <c:v>710</c:v>
                </c:pt>
                <c:pt idx="2">
                  <c:v>536</c:v>
                </c:pt>
                <c:pt idx="3">
                  <c:v>458</c:v>
                </c:pt>
                <c:pt idx="4">
                  <c:v>361</c:v>
                </c:pt>
                <c:pt idx="5">
                  <c:v>280</c:v>
                </c:pt>
                <c:pt idx="6">
                  <c:v>211</c:v>
                </c:pt>
                <c:pt idx="7">
                  <c:v>256</c:v>
                </c:pt>
                <c:pt idx="8">
                  <c:v>183</c:v>
                </c:pt>
                <c:pt idx="9">
                  <c:v>152</c:v>
                </c:pt>
                <c:pt idx="10">
                  <c:v>140</c:v>
                </c:pt>
                <c:pt idx="11">
                  <c:v>137</c:v>
                </c:pt>
                <c:pt idx="12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2E-484D-A2AC-746795E97836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Obszar wiejski</c:v>
                </c:pt>
              </c:strCache>
            </c:strRef>
          </c:tx>
          <c:spPr>
            <a:solidFill>
              <a:srgbClr val="CC66FF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Arkusz1!$A$2:$A$14</c:f>
              <c:strCache>
                <c:ptCount val="13"/>
                <c:pt idx="0">
                  <c:v>12.2013</c:v>
                </c:pt>
                <c:pt idx="1">
                  <c:v>12.2014</c:v>
                </c:pt>
                <c:pt idx="2">
                  <c:v>12.2015</c:v>
                </c:pt>
                <c:pt idx="3">
                  <c:v>12.2016</c:v>
                </c:pt>
                <c:pt idx="4">
                  <c:v>12.2017</c:v>
                </c:pt>
                <c:pt idx="5">
                  <c:v>12.2018</c:v>
                </c:pt>
                <c:pt idx="6">
                  <c:v>12.2019</c:v>
                </c:pt>
                <c:pt idx="7">
                  <c:v>12.2020</c:v>
                </c:pt>
                <c:pt idx="8">
                  <c:v>12.2021</c:v>
                </c:pt>
                <c:pt idx="9">
                  <c:v>12.2022</c:v>
                </c:pt>
                <c:pt idx="10">
                  <c:v>12.2023</c:v>
                </c:pt>
                <c:pt idx="11">
                  <c:v>12.2024</c:v>
                </c:pt>
                <c:pt idx="12">
                  <c:v>12.2025</c:v>
                </c:pt>
              </c:strCache>
            </c:strRef>
          </c:cat>
          <c:val>
            <c:numRef>
              <c:f>Arkusz1!$C$2:$C$14</c:f>
              <c:numCache>
                <c:formatCode>General</c:formatCode>
                <c:ptCount val="13"/>
                <c:pt idx="0">
                  <c:v>1085</c:v>
                </c:pt>
                <c:pt idx="1">
                  <c:v>916</c:v>
                </c:pt>
                <c:pt idx="2">
                  <c:v>730</c:v>
                </c:pt>
                <c:pt idx="3">
                  <c:v>576</c:v>
                </c:pt>
                <c:pt idx="4">
                  <c:v>440</c:v>
                </c:pt>
                <c:pt idx="5">
                  <c:v>375</c:v>
                </c:pt>
                <c:pt idx="6">
                  <c:v>263</c:v>
                </c:pt>
                <c:pt idx="7">
                  <c:v>328</c:v>
                </c:pt>
                <c:pt idx="8">
                  <c:v>238</c:v>
                </c:pt>
                <c:pt idx="9">
                  <c:v>193</c:v>
                </c:pt>
                <c:pt idx="10">
                  <c:v>179</c:v>
                </c:pt>
                <c:pt idx="11">
                  <c:v>170</c:v>
                </c:pt>
                <c:pt idx="12">
                  <c:v>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2E-484D-A2AC-746795E978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gapDepth val="6"/>
        <c:shape val="box"/>
        <c:axId val="28274447"/>
        <c:axId val="28276127"/>
        <c:axId val="0"/>
      </c:bar3DChart>
      <c:catAx>
        <c:axId val="28274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8276127"/>
        <c:crosses val="autoZero"/>
        <c:auto val="1"/>
        <c:lblAlgn val="ctr"/>
        <c:lblOffset val="100"/>
        <c:noMultiLvlLbl val="0"/>
      </c:catAx>
      <c:valAx>
        <c:axId val="2827612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8274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0"/>
      <c:rotY val="0"/>
      <c:rAngAx val="0"/>
      <c:perspective val="0"/>
    </c:view3D>
    <c:floor>
      <c:thickness val="0"/>
    </c:floor>
    <c:sideWall>
      <c:thickness val="0"/>
    </c:sideWall>
    <c:backWall>
      <c:thickness val="0"/>
      <c:spPr>
        <a:scene3d>
          <a:camera prst="orthographicFront"/>
          <a:lightRig rig="threePt" dir="t"/>
        </a:scene3d>
        <a:sp3d/>
      </c:spPr>
    </c:backWall>
    <c:plotArea>
      <c:layout>
        <c:manualLayout>
          <c:layoutTarget val="inner"/>
          <c:xMode val="edge"/>
          <c:yMode val="edge"/>
          <c:x val="1.47201443569554E-2"/>
          <c:y val="0"/>
          <c:w val="0.98240004374453205"/>
          <c:h val="0.8331821383311509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80FF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A7BE-9A47-95C4-5EE06E0E43D6}"/>
              </c:ext>
            </c:extLst>
          </c:dPt>
          <c:dPt>
            <c:idx val="1"/>
            <c:invertIfNegative val="0"/>
            <c:bubble3D val="0"/>
            <c:spPr>
              <a:solidFill>
                <a:srgbClr val="0080FF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A7BE-9A47-95C4-5EE06E0E43D6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A7BE-9A47-95C4-5EE06E0E43D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7BE-9A47-95C4-5EE06E0E43D6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7BE-9A47-95C4-5EE06E0E43D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A7BE-9A47-95C4-5EE06E0E43D6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A7BE-9A47-95C4-5EE06E0E43D6}"/>
              </c:ext>
            </c:extLst>
          </c:dPt>
          <c:dLbls>
            <c:dLbl>
              <c:idx val="0"/>
              <c:layout>
                <c:manualLayout>
                  <c:x val="0"/>
                  <c:y val="5.28580326734818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38100" tIns="19050" rIns="38100" bIns="19050" anchor="ctr">
                  <a:noAutofit/>
                </a:bodyPr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906917201813876E-2"/>
                      <c:h val="4.20858730174676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7BE-9A47-95C4-5EE06E0E43D6}"/>
                </c:ext>
              </c:extLst>
            </c:dLbl>
            <c:dLbl>
              <c:idx val="1"/>
              <c:layout>
                <c:manualLayout>
                  <c:x val="-1.2546226796111614E-17"/>
                  <c:y val="4.192183106980321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7BE-9A47-95C4-5EE06E0E43D6}"/>
                </c:ext>
              </c:extLst>
            </c:dLbl>
            <c:dLbl>
              <c:idx val="2"/>
              <c:layout>
                <c:manualLayout>
                  <c:x val="0"/>
                  <c:y val="4.009914276242047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7BE-9A47-95C4-5EE06E0E43D6}"/>
                </c:ext>
              </c:extLst>
            </c:dLbl>
            <c:dLbl>
              <c:idx val="3"/>
              <c:layout>
                <c:manualLayout>
                  <c:x val="0"/>
                  <c:y val="4.3744519377185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7BE-9A47-95C4-5EE06E0E43D6}"/>
                </c:ext>
              </c:extLst>
            </c:dLbl>
            <c:dLbl>
              <c:idx val="4"/>
              <c:layout>
                <c:manualLayout>
                  <c:x val="-2.5092453592223228E-17"/>
                  <c:y val="4.3744519377185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7BE-9A47-95C4-5EE06E0E43D6}"/>
                </c:ext>
              </c:extLst>
            </c:dLbl>
            <c:dLbl>
              <c:idx val="5"/>
              <c:layout>
                <c:manualLayout>
                  <c:x val="0"/>
                  <c:y val="3.8276454455037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7BE-9A47-95C4-5EE06E0E43D6}"/>
                </c:ext>
              </c:extLst>
            </c:dLbl>
            <c:dLbl>
              <c:idx val="6"/>
              <c:layout>
                <c:manualLayout>
                  <c:x val="-5.0184907184446455E-17"/>
                  <c:y val="4.0099142762420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7BE-9A47-95C4-5EE06E0E43D6}"/>
                </c:ext>
              </c:extLst>
            </c:dLbl>
            <c:dLbl>
              <c:idx val="7"/>
              <c:layout>
                <c:manualLayout>
                  <c:x val="0"/>
                  <c:y val="4.0099142762420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7BE-9A47-95C4-5EE06E0E43D6}"/>
                </c:ext>
              </c:extLst>
            </c:dLbl>
            <c:dLbl>
              <c:idx val="8"/>
              <c:layout>
                <c:manualLayout>
                  <c:x val="0"/>
                  <c:y val="3.8276454455037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7BE-9A47-95C4-5EE06E0E43D6}"/>
                </c:ext>
              </c:extLst>
            </c:dLbl>
            <c:dLbl>
              <c:idx val="9"/>
              <c:layout>
                <c:manualLayout>
                  <c:x val="0"/>
                  <c:y val="4.00991427624204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7BE-9A47-95C4-5EE06E0E43D6}"/>
                </c:ext>
              </c:extLst>
            </c:dLbl>
            <c:dLbl>
              <c:idx val="10"/>
              <c:layout>
                <c:manualLayout>
                  <c:x val="-2.7373901958969108E-3"/>
                  <c:y val="3.645376614765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7BE-9A47-95C4-5EE06E0E43D6}"/>
                </c:ext>
              </c:extLst>
            </c:dLbl>
            <c:dLbl>
              <c:idx val="11"/>
              <c:layout>
                <c:manualLayout>
                  <c:x val="-1.3686950979484554E-3"/>
                  <c:y val="3.645376614765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7BE-9A47-95C4-5EE06E0E43D6}"/>
                </c:ext>
              </c:extLst>
            </c:dLbl>
            <c:dLbl>
              <c:idx val="12"/>
              <c:layout>
                <c:manualLayout>
                  <c:x val="-1.0036981436889291E-16"/>
                  <c:y val="3.8276454455037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7BE-9A47-95C4-5EE06E0E43D6}"/>
                </c:ext>
              </c:extLst>
            </c:dLbl>
            <c:dLbl>
              <c:idx val="13"/>
              <c:layout>
                <c:manualLayout>
                  <c:x val="0"/>
                  <c:y val="3.8276454455037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7BE-9A47-95C4-5EE06E0E43D6}"/>
                </c:ext>
              </c:extLst>
            </c:dLbl>
            <c:dLbl>
              <c:idx val="14"/>
              <c:layout>
                <c:manualLayout>
                  <c:x val="-1.3686950979484554E-3"/>
                  <c:y val="3.8276454455037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7BE-9A47-95C4-5EE06E0E43D6}"/>
                </c:ext>
              </c:extLst>
            </c:dLbl>
            <c:dLbl>
              <c:idx val="15"/>
              <c:layout>
                <c:manualLayout>
                  <c:x val="-1.0036981436889291E-16"/>
                  <c:y val="3.8276454455037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7BE-9A47-95C4-5EE06E0E43D6}"/>
                </c:ext>
              </c:extLst>
            </c:dLbl>
            <c:dLbl>
              <c:idx val="16"/>
              <c:layout>
                <c:manualLayout>
                  <c:x val="0"/>
                  <c:y val="4.0099142762420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7BE-9A47-95C4-5EE06E0E43D6}"/>
                </c:ext>
              </c:extLst>
            </c:dLbl>
            <c:dLbl>
              <c:idx val="17"/>
              <c:layout>
                <c:manualLayout>
                  <c:x val="0"/>
                  <c:y val="4.1921831069803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7BE-9A47-95C4-5EE06E0E43D6}"/>
                </c:ext>
              </c:extLst>
            </c:dLbl>
            <c:dLbl>
              <c:idx val="18"/>
              <c:layout>
                <c:manualLayout>
                  <c:x val="-1.3686950979485558E-3"/>
                  <c:y val="4.009914276242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7BE-9A47-95C4-5EE06E0E43D6}"/>
                </c:ext>
              </c:extLst>
            </c:dLbl>
            <c:dLbl>
              <c:idx val="19"/>
              <c:layout>
                <c:manualLayout>
                  <c:x val="-1.0036981436889291E-16"/>
                  <c:y val="4.0099142762420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A7BE-9A47-95C4-5EE06E0E43D6}"/>
                </c:ext>
              </c:extLst>
            </c:dLbl>
            <c:dLbl>
              <c:idx val="20"/>
              <c:layout>
                <c:manualLayout>
                  <c:x val="1.0036981436889291E-16"/>
                  <c:y val="3.645376614765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7BE-9A47-95C4-5EE06E0E43D6}"/>
                </c:ext>
              </c:extLst>
            </c:dLbl>
            <c:dLbl>
              <c:idx val="21"/>
              <c:layout>
                <c:manualLayout>
                  <c:x val="0"/>
                  <c:y val="3.64537661476549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7BE-9A47-95C4-5EE06E0E43D6}"/>
                </c:ext>
              </c:extLst>
            </c:dLbl>
            <c:dLbl>
              <c:idx val="22"/>
              <c:layout>
                <c:manualLayout>
                  <c:x val="-4.1060852938455666E-3"/>
                  <c:y val="4.3744519377185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7BE-9A47-95C4-5EE06E0E43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Arkusz1!$A$2:$A$24</c:f>
              <c:strCache>
                <c:ptCount val="23"/>
                <c:pt idx="0">
                  <c:v>Bydgoszcz</c:v>
                </c:pt>
                <c:pt idx="1">
                  <c:v>Bydgoski</c:v>
                </c:pt>
                <c:pt idx="2">
                  <c:v>Toruń</c:v>
                </c:pt>
                <c:pt idx="3">
                  <c:v>Świecie</c:v>
                </c:pt>
                <c:pt idx="4">
                  <c:v>Brodnica</c:v>
                </c:pt>
                <c:pt idx="5">
                  <c:v>Toruński</c:v>
                </c:pt>
                <c:pt idx="6">
                  <c:v>Włocławek</c:v>
                </c:pt>
                <c:pt idx="7">
                  <c:v>Mogilno</c:v>
                </c:pt>
                <c:pt idx="8">
                  <c:v>Żnin</c:v>
                </c:pt>
                <c:pt idx="9">
                  <c:v>Nakło</c:v>
                </c:pt>
                <c:pt idx="10">
                  <c:v>Rypin</c:v>
                </c:pt>
                <c:pt idx="11">
                  <c:v>Sępólno</c:v>
                </c:pt>
                <c:pt idx="12">
                  <c:v>Grudziądz</c:v>
                </c:pt>
                <c:pt idx="13">
                  <c:v>Wąbrzeźno</c:v>
                </c:pt>
                <c:pt idx="14">
                  <c:v>Golub-Dobrzyń</c:v>
                </c:pt>
                <c:pt idx="15">
                  <c:v>Tuchola</c:v>
                </c:pt>
                <c:pt idx="16">
                  <c:v>Grudziądzki</c:v>
                </c:pt>
                <c:pt idx="17">
                  <c:v>Aleksandrów</c:v>
                </c:pt>
                <c:pt idx="18">
                  <c:v>Inowrocław</c:v>
                </c:pt>
                <c:pt idx="19">
                  <c:v>Chełmno</c:v>
                </c:pt>
                <c:pt idx="20">
                  <c:v>Włocławski</c:v>
                </c:pt>
                <c:pt idx="21">
                  <c:v>Lipno</c:v>
                </c:pt>
                <c:pt idx="22">
                  <c:v>Radziejów</c:v>
                </c:pt>
              </c:strCache>
            </c:strRef>
          </c:cat>
          <c:val>
            <c:numRef>
              <c:f>Arkusz1!$B$2:$B$24</c:f>
              <c:numCache>
                <c:formatCode>#\ ##0.0</c:formatCode>
                <c:ptCount val="23"/>
                <c:pt idx="0">
                  <c:v>2.6</c:v>
                </c:pt>
                <c:pt idx="1">
                  <c:v>3.4</c:v>
                </c:pt>
                <c:pt idx="2">
                  <c:v>3.7</c:v>
                </c:pt>
                <c:pt idx="3">
                  <c:v>6.6</c:v>
                </c:pt>
                <c:pt idx="4">
                  <c:v>7.4</c:v>
                </c:pt>
                <c:pt idx="5">
                  <c:v>8.6999999999999993</c:v>
                </c:pt>
                <c:pt idx="6">
                  <c:v>9.3000000000000007</c:v>
                </c:pt>
                <c:pt idx="7">
                  <c:v>9.8000000000000007</c:v>
                </c:pt>
                <c:pt idx="8">
                  <c:v>10</c:v>
                </c:pt>
                <c:pt idx="9">
                  <c:v>10</c:v>
                </c:pt>
                <c:pt idx="10">
                  <c:v>10.1</c:v>
                </c:pt>
                <c:pt idx="11">
                  <c:v>10.3</c:v>
                </c:pt>
                <c:pt idx="12">
                  <c:v>10.5</c:v>
                </c:pt>
                <c:pt idx="13">
                  <c:v>10.8</c:v>
                </c:pt>
                <c:pt idx="14">
                  <c:v>10.9</c:v>
                </c:pt>
                <c:pt idx="15">
                  <c:v>11</c:v>
                </c:pt>
                <c:pt idx="16">
                  <c:v>11</c:v>
                </c:pt>
                <c:pt idx="17">
                  <c:v>11.5</c:v>
                </c:pt>
                <c:pt idx="18">
                  <c:v>11.6</c:v>
                </c:pt>
                <c:pt idx="19">
                  <c:v>12.6</c:v>
                </c:pt>
                <c:pt idx="20">
                  <c:v>13.6</c:v>
                </c:pt>
                <c:pt idx="21">
                  <c:v>14.1</c:v>
                </c:pt>
                <c:pt idx="2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A7BE-9A47-95C4-5EE06E0E43D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0"/>
        <c:gapDepth val="138"/>
        <c:shape val="box"/>
        <c:axId val="1944200384"/>
        <c:axId val="1944202160"/>
        <c:axId val="0"/>
      </c:bar3DChart>
      <c:catAx>
        <c:axId val="1944200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1944202160"/>
        <c:crosses val="autoZero"/>
        <c:auto val="1"/>
        <c:lblAlgn val="ctr"/>
        <c:lblOffset val="100"/>
        <c:noMultiLvlLbl val="0"/>
      </c:catAx>
      <c:valAx>
        <c:axId val="1944202160"/>
        <c:scaling>
          <c:orientation val="minMax"/>
        </c:scaling>
        <c:delete val="1"/>
        <c:axPos val="l"/>
        <c:numFmt formatCode="#\ ##0.0" sourceLinked="1"/>
        <c:majorTickMark val="out"/>
        <c:minorTickMark val="none"/>
        <c:tickLblPos val="nextTo"/>
        <c:crossAx val="1944200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Oferty pracy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Arkusz1!$B$2:$B$10</c:f>
              <c:numCache>
                <c:formatCode>General</c:formatCode>
                <c:ptCount val="9"/>
                <c:pt idx="0">
                  <c:v>20970</c:v>
                </c:pt>
                <c:pt idx="1">
                  <c:v>21784</c:v>
                </c:pt>
                <c:pt idx="2">
                  <c:v>18975</c:v>
                </c:pt>
                <c:pt idx="3">
                  <c:v>12219</c:v>
                </c:pt>
                <c:pt idx="4">
                  <c:v>20521</c:v>
                </c:pt>
                <c:pt idx="5">
                  <c:v>16442</c:v>
                </c:pt>
                <c:pt idx="6">
                  <c:v>11177</c:v>
                </c:pt>
                <c:pt idx="7">
                  <c:v>9845</c:v>
                </c:pt>
                <c:pt idx="8">
                  <c:v>6458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0D-DE47-ABC1-6FE3656B555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05385471"/>
        <c:axId val="405387199"/>
      </c:barChart>
      <c:catAx>
        <c:axId val="405385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05387199"/>
        <c:crosses val="autoZero"/>
        <c:auto val="1"/>
        <c:lblAlgn val="ctr"/>
        <c:lblOffset val="100"/>
        <c:noMultiLvlLbl val="0"/>
      </c:catAx>
      <c:valAx>
        <c:axId val="40538719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5385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0.61924</cdr:x>
      <cdr:y>0.57137</cdr:y>
    </cdr:from>
    <cdr:to>
      <cdr:x>0.71924</cdr:x>
      <cdr:y>0.64854</cdr:y>
    </cdr:to>
    <cdr:sp macro="" textlink="">
      <cdr:nvSpPr>
        <cdr:cNvPr id="2" name="PoleTekstowe 1"/>
        <cdr:cNvSpPr txBox="1"/>
      </cdr:nvSpPr>
      <cdr:spPr>
        <a:xfrm xmlns:a="http://schemas.openxmlformats.org/drawingml/2006/main">
          <a:off x="5662355" y="3004143"/>
          <a:ext cx="914400" cy="4057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2000" b="1" dirty="0">
            <a:solidFill>
              <a:srgbClr val="FF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0.03165</cdr:x>
      <cdr:y>0.51408</cdr:y>
    </cdr:from>
    <cdr:to>
      <cdr:x>0.1386</cdr:x>
      <cdr:y>0.5658</cdr:y>
    </cdr:to>
    <cdr:sp macro="" textlink="">
      <cdr:nvSpPr>
        <cdr:cNvPr id="2" name="PoleTekstowe 1"/>
        <cdr:cNvSpPr txBox="1"/>
      </cdr:nvSpPr>
      <cdr:spPr>
        <a:xfrm xmlns:a="http://schemas.openxmlformats.org/drawingml/2006/main">
          <a:off x="293661" y="3581938"/>
          <a:ext cx="992379" cy="3603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300" b="1" dirty="0">
              <a:solidFill>
                <a:srgbClr val="FF0000"/>
              </a:solidFill>
            </a:rPr>
            <a:t>Polska 5,6 %</a:t>
          </a:r>
        </a:p>
      </cdr:txBody>
    </cdr:sp>
  </cdr:relSizeAnchor>
  <cdr:relSizeAnchor xmlns:cdr="http://schemas.openxmlformats.org/drawingml/2006/chartDrawing">
    <cdr:from>
      <cdr:x>0.02438</cdr:x>
      <cdr:y>0.39054</cdr:y>
    </cdr:from>
    <cdr:to>
      <cdr:x>0.26125</cdr:x>
      <cdr:y>0.45506</cdr:y>
    </cdr:to>
    <cdr:sp macro="" textlink="">
      <cdr:nvSpPr>
        <cdr:cNvPr id="3" name="PoleTekstowe 2"/>
        <cdr:cNvSpPr txBox="1"/>
      </cdr:nvSpPr>
      <cdr:spPr>
        <a:xfrm xmlns:a="http://schemas.openxmlformats.org/drawingml/2006/main">
          <a:off x="226220" y="2721170"/>
          <a:ext cx="2197895" cy="4495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300" b="1" dirty="0">
              <a:solidFill>
                <a:srgbClr val="CC66FF"/>
              </a:solidFill>
            </a:rPr>
            <a:t>Kujawsko – pomorskie 7,6 %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33ECA-815B-2C4B-A775-DA5ABF481E25}" type="datetimeFigureOut">
              <a:rPr lang="pl-PL" smtClean="0"/>
              <a:t>26.01.2026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0C196-B10C-964B-A596-731A2DC583A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4315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365FC-904F-324B-8962-D3DA047419F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9238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9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0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54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ytuł i wyk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wykresu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41869-18F0-1D4B-A2CB-B04A85B4F18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90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1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21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33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5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4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93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72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9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9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powiat bydgosk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10" y="5372100"/>
            <a:ext cx="197961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38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72707"/>
              </p:ext>
            </p:extLst>
          </p:nvPr>
        </p:nvGraphicFramePr>
        <p:xfrm>
          <a:off x="177268" y="5545931"/>
          <a:ext cx="1800225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295400" imgH="825500" progId="CorelDRAW.Graphic.12">
                  <p:embed/>
                </p:oleObj>
              </mc:Choice>
              <mc:Fallback>
                <p:oleObj r:id="rId3" imgW="1295400" imgH="825500" progId="CorelDRAW.Graphic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268" y="5545931"/>
                        <a:ext cx="1800225" cy="113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e tekstowe 1">
            <a:extLst>
              <a:ext uri="{FF2B5EF4-FFF2-40B4-BE49-F238E27FC236}">
                <a16:creationId xmlns:a16="http://schemas.microsoft.com/office/drawing/2014/main" id="{259457B5-03B0-444D-9D03-0A3D9632FE93}"/>
              </a:ext>
            </a:extLst>
          </p:cNvPr>
          <p:cNvSpPr txBox="1"/>
          <p:nvPr/>
        </p:nvSpPr>
        <p:spPr>
          <a:xfrm>
            <a:off x="430146" y="1601216"/>
            <a:ext cx="78137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3200" dirty="0">
                <a:solidFill>
                  <a:srgbClr val="0080FF"/>
                </a:solidFill>
              </a:rPr>
              <a:t>Informacja o aktualnej sytuacji na rynku pracy</a:t>
            </a:r>
          </a:p>
          <a:p>
            <a:pPr algn="ctr"/>
            <a:r>
              <a:rPr lang="pl-PL" sz="3200" dirty="0">
                <a:solidFill>
                  <a:srgbClr val="0080FF"/>
                </a:solidFill>
              </a:rPr>
              <a:t>oraz bezrobociu na terenie Gminy Koronowo.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7A09DB8-226B-844C-9F98-18E835B83FE9}"/>
              </a:ext>
            </a:extLst>
          </p:cNvPr>
          <p:cNvSpPr txBox="1"/>
          <p:nvPr/>
        </p:nvSpPr>
        <p:spPr>
          <a:xfrm>
            <a:off x="1817196" y="5048934"/>
            <a:ext cx="50396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400" dirty="0">
                <a:solidFill>
                  <a:srgbClr val="0080FF"/>
                </a:solidFill>
              </a:rPr>
              <a:t>XXVI Sesja Rady Miejskiej w Koronowie</a:t>
            </a:r>
          </a:p>
          <a:p>
            <a:pPr algn="ctr"/>
            <a:r>
              <a:rPr lang="pl-PL" sz="2400" dirty="0">
                <a:solidFill>
                  <a:srgbClr val="0080FF"/>
                </a:solidFill>
              </a:rPr>
              <a:t>27 stycznia 2026 r.</a:t>
            </a:r>
          </a:p>
        </p:txBody>
      </p:sp>
    </p:spTree>
    <p:extLst>
      <p:ext uri="{BB962C8B-B14F-4D97-AF65-F5344CB8AC3E}">
        <p14:creationId xmlns:p14="http://schemas.microsoft.com/office/powerpoint/2010/main" val="3401209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B47649A-0FDC-6545-ABF0-E921C25F6127}"/>
              </a:ext>
            </a:extLst>
          </p:cNvPr>
          <p:cNvSpPr txBox="1"/>
          <p:nvPr/>
        </p:nvSpPr>
        <p:spPr>
          <a:xfrm>
            <a:off x="210620" y="323169"/>
            <a:ext cx="8722759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/>
              <a:t>Sytuacja na lokalnym rynku pracy w roku 2025 w porównaniu z rokiem poprzednim nie uległa znaczącym zmianom. Poziom bezrobocia na koniec roku jest wyższy (o 356 osób zarejestrowanych w PUP, z tego o 54 osoby z powiatu bydgoskiego; w Koronowie liczba osób bezrobotnych wzrosła o 13 osób). </a:t>
            </a:r>
            <a:r>
              <a:rPr lang="pl-PL" sz="1400" i="1" dirty="0"/>
              <a:t>Dane przedstawione na </a:t>
            </a:r>
            <a:r>
              <a:rPr lang="pl-PL" sz="1400" i="1" dirty="0">
                <a:highlight>
                  <a:srgbClr val="FFFF00"/>
                </a:highlight>
              </a:rPr>
              <a:t>wykresach nr 1, 2, 3.</a:t>
            </a:r>
          </a:p>
          <a:p>
            <a:endParaRPr lang="pl-PL" sz="1400" dirty="0"/>
          </a:p>
          <a:p>
            <a:r>
              <a:rPr lang="pl-PL" sz="1400" dirty="0"/>
              <a:t>Stopa bezrobocia określająca procentowy udział osób bezrobotnych w ogólnej liczbie zawodowo czynnych w danym powiecie (GUS nie określa stopy bezrobocia dla gmin), pozwalająca na porównanie sytuacji na lokalnych rynkach pracy w poszczególnych powiatach wskazuje na  Powiat bydgoski, jako jedyny w województwie kujawsko – pomorskim powiat ziemski może pochwalić się stopą bezrobocia niższą niż średnia stopa w kraju. </a:t>
            </a:r>
            <a:r>
              <a:rPr lang="pl-PL" sz="1400" i="1" dirty="0"/>
              <a:t>Dane przedstawione na </a:t>
            </a:r>
            <a:r>
              <a:rPr lang="pl-PL" sz="1400" i="1" dirty="0">
                <a:highlight>
                  <a:srgbClr val="FFFF00"/>
                </a:highlight>
              </a:rPr>
              <a:t>wykresie nr 4.</a:t>
            </a:r>
            <a:r>
              <a:rPr lang="pl-PL" sz="1400" i="1" dirty="0"/>
              <a:t> (wskaźnik stopy bezrobocia wg. stanu na koniec listopada 2025 r. ponieważ GUS nie opublikował jeszcze danych na 31 grudnia 2025 r.)</a:t>
            </a:r>
          </a:p>
          <a:p>
            <a:endParaRPr lang="pl-PL" sz="1400" i="1" dirty="0"/>
          </a:p>
          <a:p>
            <a:r>
              <a:rPr lang="pl-PL" sz="1400" dirty="0"/>
              <a:t>Niepokojący jest, widoczny od kilku lat, spadek liczby ofert pracy zgłaszanych do PUP. Również w 2025 roku odnotowano znaczący spadek liczby ofert pracy; wpłynęło ich jedynie 6.458 (dane dotyczą wszystkich ofert jakie wpłynęły do PUP bez podziału na miasto i powiat). </a:t>
            </a:r>
            <a:r>
              <a:rPr lang="pl-PL" sz="1400" i="1" dirty="0"/>
              <a:t>Szczegółowe informacje na </a:t>
            </a:r>
            <a:r>
              <a:rPr lang="pl-PL" sz="1400" i="1" dirty="0">
                <a:highlight>
                  <a:srgbClr val="FFFF00"/>
                </a:highlight>
              </a:rPr>
              <a:t>wykresie nr 5.</a:t>
            </a:r>
          </a:p>
          <a:p>
            <a:endParaRPr lang="pl-PL" sz="1400" i="1" dirty="0">
              <a:highlight>
                <a:srgbClr val="FFFF00"/>
              </a:highlight>
            </a:endParaRPr>
          </a:p>
          <a:p>
            <a:r>
              <a:rPr lang="pl-PL" sz="1400" dirty="0"/>
              <a:t>1 czerwca 2025 r. weszła w życie ustawa o rynku pracy i służbach zatrudnienia, która wprowadziła znaczące zmiany dla osób bezrobotnych, m.in.: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>
                <a:solidFill>
                  <a:srgbClr val="000000"/>
                </a:solidFill>
              </a:rPr>
              <a:t>Status osoby bezrobotnej przysługuje osobom podlegającym ubezpieczeniu społecznemu rolników,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rejestracja w PUP wg. miejsca zamieszkania a nie zameldowania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pl-PL" sz="1400" dirty="0">
                <a:solidFill>
                  <a:srgbClr val="000000"/>
                </a:solidFill>
                <a:effectLst/>
              </a:rPr>
              <a:t>Zasiłek dla </a:t>
            </a:r>
            <a:r>
              <a:rPr lang="pl-PL" sz="1400" dirty="0">
                <a:solidFill>
                  <a:srgbClr val="000000"/>
                </a:solidFill>
              </a:rPr>
              <a:t>bezrobotnych</a:t>
            </a:r>
            <a:endParaRPr lang="pl-PL" sz="1400" b="1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okres pobierania zasiłku wynosi </a:t>
            </a:r>
            <a:r>
              <a:rPr lang="pl-PL" sz="1400" dirty="0">
                <a:solidFill>
                  <a:srgbClr val="000000"/>
                </a:solidFill>
                <a:effectLst/>
              </a:rPr>
              <a:t>180 dni albo </a:t>
            </a:r>
            <a:r>
              <a:rPr lang="pl-PL" sz="1400" u="sng" dirty="0">
                <a:solidFill>
                  <a:srgbClr val="000000"/>
                </a:solidFill>
                <a:effectLst/>
              </a:rPr>
              <a:t>365 dni dla bezrobotnych</a:t>
            </a:r>
            <a:r>
              <a:rPr lang="pl-PL" sz="1400" dirty="0">
                <a:solidFill>
                  <a:srgbClr val="000000"/>
                </a:solidFill>
                <a:effectLst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o</a:t>
            </a:r>
            <a:r>
              <a:rPr lang="pl-PL" sz="1400" dirty="0">
                <a:solidFill>
                  <a:srgbClr val="000000"/>
                </a:solidFill>
                <a:effectLst/>
              </a:rPr>
              <a:t>sób niepełnosprawnych,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członków rodzin wielodzietnych (</a:t>
            </a:r>
            <a:r>
              <a:rPr lang="pl-PL" sz="1400" dirty="0">
                <a:solidFill>
                  <a:srgbClr val="000000"/>
                </a:solidFill>
                <a:effectLst/>
              </a:rPr>
              <a:t>Karta Dużej Rodziny),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osób po 50 roku życia posiadających staż pracy co najmniej 20 lat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mających na utrzymaniu dziecko do 18 roku życia (dziecko niepełnosprawne do 24 roku życia) a małżonek jest także bezrobotny bez prawa do zasiłku,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samotnie wychowujących dziecko do 18 r. ż. (dziecko niepełnosprawne do 24 r. ż.)</a:t>
            </a:r>
            <a:endParaRPr lang="pl-PL" sz="1400" dirty="0">
              <a:solidFill>
                <a:srgbClr val="000000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wysokość zasiłku: 1.721,90 zł (przez pierwsze 90 dni) i 1.352,20 zł przez pozostały okres.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osoby z co najmniej 20 lat stażem: zasiłek w wysokości 120 % (2.066,30 zł i 1.622,70 zł),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zlikwidowany próg 80 % dla osób ze stażem do 5 lat.</a:t>
            </a:r>
          </a:p>
          <a:p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2339223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B47649A-0FDC-6545-ABF0-E921C25F6127}"/>
              </a:ext>
            </a:extLst>
          </p:cNvPr>
          <p:cNvSpPr txBox="1"/>
          <p:nvPr/>
        </p:nvSpPr>
        <p:spPr>
          <a:xfrm>
            <a:off x="236306" y="415636"/>
            <a:ext cx="872275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Stypendium szkoleniowe nadal wynosi 120 % zasiłku (2.066,30 zł),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Stypendium stażowe 160 % zasiłku (2.755,00 zł) – stypendia wypłaca się w kwocie brutto.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400" dirty="0">
              <a:solidFill>
                <a:srgbClr val="000000"/>
              </a:solidFill>
            </a:endParaRPr>
          </a:p>
          <a:p>
            <a:r>
              <a:rPr lang="pl-PL" sz="1400" dirty="0">
                <a:solidFill>
                  <a:srgbClr val="000000"/>
                </a:solidFill>
              </a:rPr>
              <a:t>Status osoby bezrobotnej przysługuje przez okres 3 lat. </a:t>
            </a:r>
          </a:p>
          <a:p>
            <a:r>
              <a:rPr lang="pl-PL" sz="1400" dirty="0">
                <a:solidFill>
                  <a:srgbClr val="000000"/>
                </a:solidFill>
              </a:rPr>
              <a:t>Bezrobotny ma obowiązek zachowania kontaktu z PUP co najmniej raz na 90 dni w celu potwierdzenia zainteresowania podjęciem zatrudnienia lub udziału w formach pomocy; przy czym zachowanie kontaktu nie oznacza konieczności osobistej wizyty w urzędzie, może to być kontakt telefoniczny, mailowy itp.</a:t>
            </a:r>
          </a:p>
          <a:p>
            <a:endParaRPr lang="pl-PL" sz="1400" dirty="0">
              <a:solidFill>
                <a:srgbClr val="000000"/>
              </a:solidFill>
            </a:endParaRPr>
          </a:p>
          <a:p>
            <a:r>
              <a:rPr lang="pl-PL" sz="1400" dirty="0">
                <a:solidFill>
                  <a:srgbClr val="000000"/>
                </a:solidFill>
                <a:effectLst/>
              </a:rPr>
              <a:t>Pierwszeństwo w skierowaniu do udziału w formach pomocy przysługuje: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bezrobotnym członkom rodzin wielodzietnych (Karta Dużej Rodziny),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bezrobotnym po 50 roku życia,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bezrobotnym bez kwalifikacji zawodowych,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b</a:t>
            </a:r>
            <a:r>
              <a:rPr lang="pl-PL" sz="1400" dirty="0">
                <a:solidFill>
                  <a:srgbClr val="000000"/>
                </a:solidFill>
                <a:effectLst/>
              </a:rPr>
              <a:t>ezrobotnym niepełnosprawnym,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długotrwale bezrobotnym,</a:t>
            </a:r>
            <a:endParaRPr lang="pl-PL" sz="1400" dirty="0">
              <a:solidFill>
                <a:srgbClr val="000000"/>
              </a:solidFill>
              <a:effectLst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bezrobotnym i poszukującym pracy do 30 roku życia,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0000"/>
                </a:solidFill>
              </a:rPr>
              <a:t>bezrobotnym samotnie wychowującym dziecko.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l-PL" sz="1400" dirty="0">
              <a:solidFill>
                <a:srgbClr val="000000"/>
              </a:solidFill>
              <a:effectLst/>
            </a:endParaRPr>
          </a:p>
          <a:p>
            <a:r>
              <a:rPr lang="pl-PL" sz="1400" dirty="0" err="1">
                <a:solidFill>
                  <a:srgbClr val="000000"/>
                </a:solidFill>
              </a:rPr>
              <a:t>Mikroprzedsiębiorca</a:t>
            </a:r>
            <a:r>
              <a:rPr lang="pl-PL" sz="1400" dirty="0">
                <a:solidFill>
                  <a:srgbClr val="000000"/>
                </a:solidFill>
              </a:rPr>
              <a:t> w celu zatrudnienia osoby pozostającej z nim w stosunku małżeństwa, pokrewieństwa, powinowactwa, przysposobienia, opieki lub kurateli, może ubiegać się o skorzystanie z form pomocy.</a:t>
            </a:r>
            <a:endParaRPr lang="pl-PL" sz="1400" b="1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endParaRPr lang="pl-PL" sz="1400" b="1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endParaRPr lang="pl-PL" sz="1400" dirty="0"/>
          </a:p>
          <a:p>
            <a:r>
              <a:rPr lang="pl-PL" sz="1400" i="1" dirty="0"/>
              <a:t>Tomasz </a:t>
            </a:r>
            <a:r>
              <a:rPr lang="pl-PL" sz="1400" i="1" dirty="0" err="1"/>
              <a:t>Zawiszewski</a:t>
            </a:r>
            <a:endParaRPr lang="pl-PL" sz="1400" i="1" dirty="0"/>
          </a:p>
          <a:p>
            <a:r>
              <a:rPr lang="pl-PL" sz="1400" i="1" dirty="0"/>
              <a:t>Dyrektor</a:t>
            </a:r>
          </a:p>
          <a:p>
            <a:r>
              <a:rPr lang="pl-PL" sz="1400" i="1" dirty="0"/>
              <a:t>Powiatowego Urzędu Pracy</a:t>
            </a:r>
          </a:p>
          <a:p>
            <a:r>
              <a:rPr lang="pl-PL" sz="1400" i="1" dirty="0"/>
              <a:t>w Bydgoszczy </a:t>
            </a:r>
          </a:p>
        </p:txBody>
      </p:sp>
    </p:spTree>
    <p:extLst>
      <p:ext uri="{BB962C8B-B14F-4D97-AF65-F5344CB8AC3E}">
        <p14:creationId xmlns:p14="http://schemas.microsoft.com/office/powerpoint/2010/main" val="180620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Liczba osób bezrobotnych.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976273"/>
              </p:ext>
            </p:extLst>
          </p:nvPr>
        </p:nvGraphicFramePr>
        <p:xfrm>
          <a:off x="0" y="1100667"/>
          <a:ext cx="9143999" cy="5892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C6B2178D-62BA-82FB-4181-03DD97E8AB05}"/>
              </a:ext>
            </a:extLst>
          </p:cNvPr>
          <p:cNvSpPr txBox="1"/>
          <p:nvPr/>
        </p:nvSpPr>
        <p:spPr>
          <a:xfrm>
            <a:off x="7523018" y="248663"/>
            <a:ext cx="129939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l-PL" dirty="0"/>
              <a:t>Wykres nr 1</a:t>
            </a:r>
          </a:p>
        </p:txBody>
      </p:sp>
    </p:spTree>
    <p:extLst>
      <p:ext uri="{BB962C8B-B14F-4D97-AF65-F5344CB8AC3E}">
        <p14:creationId xmlns:p14="http://schemas.microsoft.com/office/powerpoint/2010/main" val="110587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wykresu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0" y="1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07467" y="37571"/>
            <a:ext cx="4436532" cy="2417762"/>
          </a:xfrm>
        </p:spPr>
        <p:txBody>
          <a:bodyPr>
            <a:normAutofit/>
          </a:bodyPr>
          <a:lstStyle/>
          <a:p>
            <a:pPr algn="l"/>
            <a:r>
              <a:rPr lang="pl-PL" sz="2400" dirty="0"/>
              <a:t>Osoby bezrobotne według gmin.</a:t>
            </a:r>
            <a:br>
              <a:rPr lang="pl-PL" sz="2400" dirty="0"/>
            </a:br>
            <a:r>
              <a:rPr lang="pl-PL" sz="2400" dirty="0"/>
              <a:t>Stan na 31 grudnia 2025 r.</a:t>
            </a:r>
            <a:br>
              <a:rPr lang="pl-PL" sz="2400" dirty="0"/>
            </a:br>
            <a:r>
              <a:rPr lang="pl-PL" sz="2400" dirty="0"/>
              <a:t>Razem PUP:</a:t>
            </a:r>
            <a:br>
              <a:rPr lang="pl-PL" sz="2400" dirty="0"/>
            </a:br>
            <a:r>
              <a:rPr lang="pl-PL" sz="2400" dirty="0"/>
              <a:t>12.2024:	   5 017</a:t>
            </a:r>
            <a:br>
              <a:rPr lang="pl-PL" sz="2400" dirty="0"/>
            </a:br>
            <a:r>
              <a:rPr lang="pl-PL" sz="2400" dirty="0"/>
              <a:t>12.2025:	   5 373</a:t>
            </a:r>
            <a:br>
              <a:rPr lang="pl-PL" sz="2400" dirty="0"/>
            </a:br>
            <a:r>
              <a:rPr lang="pl-PL" sz="2400" dirty="0">
                <a:solidFill>
                  <a:srgbClr val="FF0000"/>
                </a:solidFill>
              </a:rPr>
              <a:t>Różnica	   + 356</a:t>
            </a:r>
          </a:p>
        </p:txBody>
      </p:sp>
      <p:sp>
        <p:nvSpPr>
          <p:cNvPr id="3" name="PoleTekstowe 2"/>
          <p:cNvSpPr txBox="1"/>
          <p:nvPr/>
        </p:nvSpPr>
        <p:spPr>
          <a:xfrm>
            <a:off x="-1693333" y="2912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0207FEC-9F33-843A-DC14-86BC080A5042}"/>
              </a:ext>
            </a:extLst>
          </p:cNvPr>
          <p:cNvSpPr txBox="1"/>
          <p:nvPr/>
        </p:nvSpPr>
        <p:spPr>
          <a:xfrm>
            <a:off x="2757055" y="290227"/>
            <a:ext cx="129939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l-PL" dirty="0"/>
              <a:t>Wykres nr 2</a:t>
            </a:r>
          </a:p>
        </p:txBody>
      </p:sp>
    </p:spTree>
    <p:extLst>
      <p:ext uri="{BB962C8B-B14F-4D97-AF65-F5344CB8AC3E}">
        <p14:creationId xmlns:p14="http://schemas.microsoft.com/office/powerpoint/2010/main" val="157744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094185-AD83-5C4A-A917-B647B71BC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/>
              <a:t>Liczba osób bezrobotnych 2013 – 2025. Koronowo.</a:t>
            </a:r>
          </a:p>
        </p:txBody>
      </p:sp>
      <p:graphicFrame>
        <p:nvGraphicFramePr>
          <p:cNvPr id="4" name="Symbol zastępczy wykresu 3">
            <a:extLst>
              <a:ext uri="{FF2B5EF4-FFF2-40B4-BE49-F238E27FC236}">
                <a16:creationId xmlns:a16="http://schemas.microsoft.com/office/drawing/2014/main" id="{BC24FF08-4C33-0945-9314-52A26E75A3D2}"/>
              </a:ext>
            </a:extLst>
          </p:cNvPr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758723502"/>
              </p:ext>
            </p:extLst>
          </p:nvPr>
        </p:nvGraphicFramePr>
        <p:xfrm>
          <a:off x="0" y="1341438"/>
          <a:ext cx="9144000" cy="5516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BDD4D944-CC15-8F8B-33FD-A5A7CEB27486}"/>
              </a:ext>
            </a:extLst>
          </p:cNvPr>
          <p:cNvSpPr txBox="1"/>
          <p:nvPr/>
        </p:nvSpPr>
        <p:spPr>
          <a:xfrm>
            <a:off x="7616005" y="846138"/>
            <a:ext cx="129939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l-PL" dirty="0"/>
              <a:t>Wykres nr 3</a:t>
            </a:r>
          </a:p>
        </p:txBody>
      </p:sp>
    </p:spTree>
    <p:extLst>
      <p:ext uri="{BB962C8B-B14F-4D97-AF65-F5344CB8AC3E}">
        <p14:creationId xmlns:p14="http://schemas.microsoft.com/office/powerpoint/2010/main" val="147506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Wykres 3"/>
          <p:cNvGraphicFramePr/>
          <p:nvPr/>
        </p:nvGraphicFramePr>
        <p:xfrm>
          <a:off x="-134911" y="13759"/>
          <a:ext cx="9278911" cy="6967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ytuł 1"/>
          <p:cNvSpPr txBox="1">
            <a:spLocks/>
          </p:cNvSpPr>
          <p:nvPr/>
        </p:nvSpPr>
        <p:spPr>
          <a:xfrm>
            <a:off x="0" y="13759"/>
            <a:ext cx="9144000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400" dirty="0"/>
              <a:t>Stopa bezrobocia w województwie kujawsko – pomorskim</a:t>
            </a:r>
          </a:p>
          <a:p>
            <a:pPr algn="l"/>
            <a:r>
              <a:rPr lang="pl-PL" sz="2400" dirty="0"/>
              <a:t>(stan na 30.11.2025).</a:t>
            </a:r>
          </a:p>
        </p:txBody>
      </p:sp>
      <p:cxnSp>
        <p:nvCxnSpPr>
          <p:cNvPr id="5" name="Łącznik prosty 4"/>
          <p:cNvCxnSpPr/>
          <p:nvPr/>
        </p:nvCxnSpPr>
        <p:spPr>
          <a:xfrm>
            <a:off x="158750" y="3925724"/>
            <a:ext cx="8826500" cy="0"/>
          </a:xfrm>
          <a:prstGeom prst="line">
            <a:avLst/>
          </a:prstGeom>
          <a:ln w="12700" cap="sq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3E1EF1C2-8AF0-254F-AD75-21ED5A5605AB}"/>
              </a:ext>
            </a:extLst>
          </p:cNvPr>
          <p:cNvCxnSpPr/>
          <p:nvPr/>
        </p:nvCxnSpPr>
        <p:spPr>
          <a:xfrm>
            <a:off x="158750" y="3008376"/>
            <a:ext cx="8826500" cy="0"/>
          </a:xfrm>
          <a:prstGeom prst="line">
            <a:avLst/>
          </a:prstGeom>
          <a:ln w="12700" cap="sq">
            <a:solidFill>
              <a:srgbClr val="CC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CD3127D-CAA9-18EB-0785-DAC747EC2457}"/>
              </a:ext>
            </a:extLst>
          </p:cNvPr>
          <p:cNvSpPr txBox="1"/>
          <p:nvPr/>
        </p:nvSpPr>
        <p:spPr>
          <a:xfrm>
            <a:off x="158750" y="1007221"/>
            <a:ext cx="129939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l-PL" dirty="0"/>
              <a:t>Wykres nr 4</a:t>
            </a:r>
          </a:p>
        </p:txBody>
      </p:sp>
    </p:spTree>
    <p:extLst>
      <p:ext uri="{BB962C8B-B14F-4D97-AF65-F5344CB8AC3E}">
        <p14:creationId xmlns:p14="http://schemas.microsoft.com/office/powerpoint/2010/main" val="1049802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199" y="-1"/>
            <a:ext cx="8229600" cy="1545685"/>
          </a:xfrm>
        </p:spPr>
        <p:txBody>
          <a:bodyPr>
            <a:normAutofit/>
          </a:bodyPr>
          <a:lstStyle/>
          <a:p>
            <a:r>
              <a:rPr lang="pl-PL" sz="3200" dirty="0"/>
              <a:t>Oferty pracy</a:t>
            </a:r>
          </a:p>
        </p:txBody>
      </p:sp>
      <p:pic>
        <p:nvPicPr>
          <p:cNvPr id="5" name="Picture 2" descr="powiat bydgoski">
            <a:extLst>
              <a:ext uri="{FF2B5EF4-FFF2-40B4-BE49-F238E27FC236}">
                <a16:creationId xmlns:a16="http://schemas.microsoft.com/office/drawing/2014/main" id="{430B4981-854E-A6B8-8311-60BAB8E16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9164" y="68239"/>
            <a:ext cx="1537853" cy="115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EAE505E-DF5A-EF06-993B-55264FDACB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981" y="77970"/>
          <a:ext cx="1371600" cy="867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295400" imgH="825500" progId="CorelDRAW.Graphic.12">
                  <p:embed/>
                </p:oleObj>
              </mc:Choice>
              <mc:Fallback>
                <p:oleObj r:id="rId3" imgW="1295400" imgH="825500" progId="CorelDRAW.Graphic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EAE505E-DF5A-EF06-993B-55264FDACB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81" y="77970"/>
                        <a:ext cx="1371600" cy="8672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EA9A88DC-1230-DD29-BA8E-EB26D3A2FE6B}"/>
              </a:ext>
            </a:extLst>
          </p:cNvPr>
          <p:cNvSpPr txBox="1"/>
          <p:nvPr/>
        </p:nvSpPr>
        <p:spPr>
          <a:xfrm>
            <a:off x="7509164" y="1222554"/>
            <a:ext cx="129939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l-PL" dirty="0"/>
              <a:t>Wykres nr 5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26ACB7AF-1E00-7D29-D15C-D96110C025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77676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4596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2933</TotalTime>
  <Words>737</Words>
  <Application>Microsoft Macintosh PowerPoint</Application>
  <PresentationFormat>Pokaz na ekranie (4:3)</PresentationFormat>
  <Paragraphs>121</Paragraphs>
  <Slides>8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Motyw pakietu Office</vt:lpstr>
      <vt:lpstr>CorelDRAW.Graphic.12</vt:lpstr>
      <vt:lpstr>Prezentacja programu PowerPoint</vt:lpstr>
      <vt:lpstr>Prezentacja programu PowerPoint</vt:lpstr>
      <vt:lpstr>Prezentacja programu PowerPoint</vt:lpstr>
      <vt:lpstr>Liczba osób bezrobotnych.</vt:lpstr>
      <vt:lpstr>Osoby bezrobotne według gmin. Stan na 31 grudnia 2025 r. Razem PUP: 12.2024:    5 017 12.2025:    5 373 Różnica    + 356</vt:lpstr>
      <vt:lpstr>Liczba osób bezrobotnych 2013 – 2025. Koronowo.</vt:lpstr>
      <vt:lpstr>Prezentacja programu PowerPoint</vt:lpstr>
      <vt:lpstr>Oferty pracy</vt:lpstr>
    </vt:vector>
  </TitlesOfParts>
  <Company>PUP Bydgoszcz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Sytuacja na lokalnym rynku pracy.</dc:title>
  <dc:creator>Administrator Password</dc:creator>
  <cp:lastModifiedBy>t.zawiszewski@pup.bydgoszcz.pl</cp:lastModifiedBy>
  <cp:revision>122</cp:revision>
  <cp:lastPrinted>2019-08-27T12:40:00Z</cp:lastPrinted>
  <dcterms:created xsi:type="dcterms:W3CDTF">2014-11-23T19:02:42Z</dcterms:created>
  <dcterms:modified xsi:type="dcterms:W3CDTF">2026-01-26T10:27:40Z</dcterms:modified>
</cp:coreProperties>
</file>